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26"/>
  </p:notesMasterIdLst>
  <p:sldIdLst>
    <p:sldId id="288" r:id="rId2"/>
    <p:sldId id="400" r:id="rId3"/>
    <p:sldId id="409" r:id="rId4"/>
    <p:sldId id="402" r:id="rId5"/>
    <p:sldId id="403" r:id="rId6"/>
    <p:sldId id="418" r:id="rId7"/>
    <p:sldId id="420" r:id="rId8"/>
    <p:sldId id="421" r:id="rId9"/>
    <p:sldId id="422" r:id="rId10"/>
    <p:sldId id="423" r:id="rId11"/>
    <p:sldId id="412" r:id="rId12"/>
    <p:sldId id="413" r:id="rId13"/>
    <p:sldId id="424" r:id="rId14"/>
    <p:sldId id="414" r:id="rId15"/>
    <p:sldId id="425" r:id="rId16"/>
    <p:sldId id="415" r:id="rId17"/>
    <p:sldId id="427" r:id="rId18"/>
    <p:sldId id="416" r:id="rId19"/>
    <p:sldId id="428" r:id="rId20"/>
    <p:sldId id="408" r:id="rId21"/>
    <p:sldId id="410" r:id="rId22"/>
    <p:sldId id="411" r:id="rId23"/>
    <p:sldId id="426" r:id="rId24"/>
    <p:sldId id="3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975B316-4B57-4260-8B25-D6C1B8F4EC20}">
          <p14:sldIdLst>
            <p14:sldId id="288"/>
            <p14:sldId id="400"/>
            <p14:sldId id="409"/>
            <p14:sldId id="402"/>
            <p14:sldId id="403"/>
            <p14:sldId id="418"/>
            <p14:sldId id="420"/>
            <p14:sldId id="421"/>
            <p14:sldId id="422"/>
            <p14:sldId id="423"/>
            <p14:sldId id="412"/>
            <p14:sldId id="413"/>
            <p14:sldId id="424"/>
            <p14:sldId id="414"/>
            <p14:sldId id="425"/>
            <p14:sldId id="415"/>
            <p14:sldId id="427"/>
            <p14:sldId id="416"/>
            <p14:sldId id="428"/>
            <p14:sldId id="408"/>
            <p14:sldId id="410"/>
            <p14:sldId id="411"/>
            <p14:sldId id="426"/>
            <p14:sldId id="3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2197"/>
    <a:srgbClr val="DB2D2D"/>
    <a:srgbClr val="DB372D"/>
    <a:srgbClr val="E5B9DE"/>
    <a:srgbClr val="E03CE0"/>
    <a:srgbClr val="1D8162"/>
    <a:srgbClr val="FF00FF"/>
    <a:srgbClr val="EE751A"/>
    <a:srgbClr val="A24099"/>
    <a:srgbClr val="EF88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97" autoAdjust="0"/>
    <p:restoredTop sz="91921" autoAdjust="0"/>
  </p:normalViewPr>
  <p:slideViewPr>
    <p:cSldViewPr snapToGrid="0">
      <p:cViewPr varScale="1">
        <p:scale>
          <a:sx n="67" d="100"/>
          <a:sy n="67" d="100"/>
        </p:scale>
        <p:origin x="6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2F82-C8CD-4F43-9EC3-CAAC9F008599}" type="datetimeFigureOut">
              <a:rPr lang="en-GB" smtClean="0"/>
              <a:t>29/01/2021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1538E-4C91-4BE7-868A-2CE69B74DE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062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57614-4830-42B7-91BF-4CEEB99523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C83DF-4D37-4CBA-B2D9-1609F4B64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78823-1098-4008-BE5B-4B583914D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422C-5D52-2544-BF80-326E49FAE51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383C2-096B-455C-B258-6644A3D60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550A6-9C3E-4C09-8228-63866A9AC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56F7-C23B-5440-BB3C-CEAEA109E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2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BE007-E34D-4652-B306-08142594D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F22389-14C7-4ECD-9766-B69DB6318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6C3CA-582A-4256-8E3E-21198201A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422C-5D52-2544-BF80-326E49FAE51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2892D-FF57-4A1D-AEE6-360587DA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AA85C-BEAC-43BB-96AC-B5E3AABC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56F7-C23B-5440-BB3C-CEAEA109E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0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1CF5AA-CC05-442F-98D8-11A5E2DA0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7D17F0-13BE-491C-A34E-4578098F38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17B47-E7B0-44A0-A468-B43E47D52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422C-5D52-2544-BF80-326E49FAE51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F376B-D338-45E9-B71E-330F3F4D8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D6255-009C-4D69-84D5-E7206053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56F7-C23B-5440-BB3C-CEAEA109E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B8605-15D1-4963-86B5-8590F4CC0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915D8-6440-4851-9A37-C829EBB9A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D0D3D-0BFB-45A0-8B42-680AE1C9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422C-5D52-2544-BF80-326E49FAE51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731F8-A27F-46D6-8105-6D3058BC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80726-B179-41AE-A451-D3309F75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56F7-C23B-5440-BB3C-CEAEA109E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81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F9F5A-7B8C-4EDD-8E68-7CF0CDB6C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75A434-2DB1-4D28-9F9B-7E624A506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47B97-7792-4BF9-B6F2-A67DF867D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422C-5D52-2544-BF80-326E49FAE51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D6580-9B94-4FA8-BAC8-E15C8902A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48A81-3A65-480E-9076-4E2F94091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56F7-C23B-5440-BB3C-CEAEA109E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11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4AB21-7795-4B72-ACCE-A2B6C0A58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81182-1A2A-4258-B3A1-0379F97BDC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20D376-0309-4CCF-8C74-3F61B958D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A9C608-1E81-4BB2-AF2F-0B967F440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422C-5D52-2544-BF80-326E49FAE51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5E500B-1D36-4545-9751-81B06C8E9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576DA3-5DB1-40F7-8372-16AC56206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56F7-C23B-5440-BB3C-CEAEA109E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811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9B332-11DB-4F0F-BBB9-5B8A9FDB0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2A66B-71E9-4452-929B-A7BE9BDA4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F7EF0-24CF-4F40-9A5B-74E2B692E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1C5751-A404-4DC6-9B77-C87C4AB6B9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E6EC59-DF61-411F-9D99-682B27C3FB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EF0851-F0C6-45AF-A14F-5C6DFA56D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422C-5D52-2544-BF80-326E49FAE51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D43DDD-F3B3-4BD8-83BF-27545B92C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C287E6-0832-4F9D-A343-5E7A2C488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56F7-C23B-5440-BB3C-CEAEA109E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691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8E21D-6549-4468-8C11-9DFB80005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FC0B6C-800B-4E18-84A7-A340C97EC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422C-5D52-2544-BF80-326E49FAE51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3712D3-9CFA-47CD-97C1-34CC2B61A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B34420-655D-48BB-AAC1-3BE885CF1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56F7-C23B-5440-BB3C-CEAEA109E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39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255956-D6F6-42F6-AC57-6DC4CDC6A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422C-5D52-2544-BF80-326E49FAE51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6ACAD0-F601-4855-B736-A5806BF64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426B2-E91B-46A6-99C0-747C70C64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56F7-C23B-5440-BB3C-CEAEA109E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1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C13BE-CECB-4220-BF8E-67580BAA5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8AE7E-2E83-4FF2-9C04-BF6C9B209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84400B-DBF3-47D9-AAF1-C2D190AE9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95C51-BAF7-4444-8CFC-7AEFD4BF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422C-5D52-2544-BF80-326E49FAE51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78917-F635-4E46-B8FB-417AC8209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CA09C-563E-47EC-9C78-1E52DEFD3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56F7-C23B-5440-BB3C-CEAEA109E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959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AF0EB-558F-4F45-B768-035E68385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2C7E73-CBCA-4BD8-AEDD-95B9272E9F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5199E8-0402-4288-942D-A6A1F21B3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66605-E574-45AA-839A-FCED05C8E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422C-5D52-2544-BF80-326E49FAE51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E4B71-6119-4BB6-B8E5-AB625A1D1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74A02-D29E-445F-AE7B-8D100F682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256F7-C23B-5440-BB3C-CEAEA109E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3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73FCD8-8C6E-4B54-B3B8-0ACF6D037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1F9C4-D878-4499-BE58-AEA36D85C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7A947-12EB-4155-90A9-3A98D7C3FF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3422C-5D52-2544-BF80-326E49FAE51E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63259-1A2E-458E-907D-84070FD491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F4786-A830-4FBB-86DE-CA641FCFD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256F7-C23B-5440-BB3C-CEAEA109E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9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nrZxwPwmgrw?feature=oembed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s://youtu.be/nrZxwPwmgrw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frUYk_QCd2o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rfbOkWFTRAw?feature=oembed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F82015-4408-4663-9F21-EF950F5E2F51}"/>
              </a:ext>
            </a:extLst>
          </p:cNvPr>
          <p:cNvSpPr/>
          <p:nvPr/>
        </p:nvSpPr>
        <p:spPr>
          <a:xfrm>
            <a:off x="-34526" y="2001626"/>
            <a:ext cx="12215270" cy="4856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456871-9FDB-4435-AD81-21E6EAD26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6" y="0"/>
            <a:ext cx="12215270" cy="68686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44910C2-80E8-47DC-9E54-4953C48EBC22}"/>
              </a:ext>
            </a:extLst>
          </p:cNvPr>
          <p:cNvSpPr txBox="1"/>
          <p:nvPr/>
        </p:nvSpPr>
        <p:spPr>
          <a:xfrm>
            <a:off x="2965008" y="5934719"/>
            <a:ext cx="6486001" cy="707886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Press link below to see the frozen video/music: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hlinkClick r:id="rId4"/>
              </a:rPr>
              <a:t>https://youtu.be/nrZxwPwmgrw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6" name="Online Media 5" title="Idina Menzel, Evan Rachel Wood - Show Yourself (From &quot;Frozen 2&quot;/ Sing-Along)">
            <a:hlinkClick r:id="" action="ppaction://media"/>
            <a:extLst>
              <a:ext uri="{FF2B5EF4-FFF2-40B4-BE49-F238E27FC236}">
                <a16:creationId xmlns:a16="http://schemas.microsoft.com/office/drawing/2014/main" id="{FFDF0F63-3304-48AD-BE78-907AC6A1F3A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965008" y="2711450"/>
            <a:ext cx="6486001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2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E44C2B-99CA-495A-8F42-0C2360458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5045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5289C131-4BCD-427A-9FB7-6353AA6D682B}"/>
              </a:ext>
            </a:extLst>
          </p:cNvPr>
          <p:cNvSpPr/>
          <p:nvPr/>
        </p:nvSpPr>
        <p:spPr>
          <a:xfrm>
            <a:off x="8128000" y="2127250"/>
            <a:ext cx="3505200" cy="2603500"/>
          </a:xfrm>
          <a:prstGeom prst="wedgeRectCallout">
            <a:avLst>
              <a:gd name="adj1" fmla="val -5253"/>
              <a:gd name="adj2" fmla="val 74695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Times New Roman" panose="02020603050405020304" pitchFamily="18" charset="0"/>
                <a:ea typeface="Schoolbell" panose="02000000000000000000" pitchFamily="2" charset="0"/>
                <a:cs typeface="Times New Roman" panose="02020603050405020304" pitchFamily="18" charset="0"/>
              </a:rPr>
              <a:t>Support each other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735FCD71-6841-44D5-886F-F48F037BE526}"/>
              </a:ext>
            </a:extLst>
          </p:cNvPr>
          <p:cNvSpPr/>
          <p:nvPr/>
        </p:nvSpPr>
        <p:spPr>
          <a:xfrm>
            <a:off x="4203700" y="2127250"/>
            <a:ext cx="3505200" cy="2603500"/>
          </a:xfrm>
          <a:prstGeom prst="wedgeRectCallout">
            <a:avLst>
              <a:gd name="adj1" fmla="val 3442"/>
              <a:gd name="adj2" fmla="val 73720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Times New Roman" panose="02020603050405020304" pitchFamily="18" charset="0"/>
                <a:ea typeface="Schoolbell" panose="02000000000000000000" pitchFamily="2" charset="0"/>
                <a:cs typeface="Times New Roman" panose="02020603050405020304" pitchFamily="18" charset="0"/>
              </a:rPr>
              <a:t>Try out new ways together</a:t>
            </a: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8BC52FC5-052A-4E03-A08D-BF388C373FC3}"/>
              </a:ext>
            </a:extLst>
          </p:cNvPr>
          <p:cNvSpPr/>
          <p:nvPr/>
        </p:nvSpPr>
        <p:spPr>
          <a:xfrm>
            <a:off x="279400" y="2127250"/>
            <a:ext cx="3505200" cy="2603500"/>
          </a:xfrm>
          <a:prstGeom prst="wedgeRectCallout">
            <a:avLst>
              <a:gd name="adj1" fmla="val 46558"/>
              <a:gd name="adj2" fmla="val 81524"/>
            </a:avLst>
          </a:prstGeom>
          <a:solidFill>
            <a:srgbClr val="C121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latin typeface="Times New Roman" panose="02020603050405020304" pitchFamily="18" charset="0"/>
                <a:ea typeface="Schoolbell" panose="02000000000000000000" pitchFamily="2" charset="0"/>
                <a:cs typeface="Times New Roman" panose="02020603050405020304" pitchFamily="18" charset="0"/>
              </a:rPr>
              <a:t>Share ideas</a:t>
            </a:r>
          </a:p>
        </p:txBody>
      </p:sp>
    </p:spTree>
    <p:extLst>
      <p:ext uri="{BB962C8B-B14F-4D97-AF65-F5344CB8AC3E}">
        <p14:creationId xmlns:p14="http://schemas.microsoft.com/office/powerpoint/2010/main" val="69815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9C4925-FA7A-4A55-8D46-813D31A41B4A}"/>
              </a:ext>
            </a:extLst>
          </p:cNvPr>
          <p:cNvSpPr/>
          <p:nvPr/>
        </p:nvSpPr>
        <p:spPr>
          <a:xfrm>
            <a:off x="0" y="-45473"/>
            <a:ext cx="12215273" cy="1124974"/>
          </a:xfrm>
          <a:prstGeom prst="rect">
            <a:avLst/>
          </a:prstGeom>
          <a:solidFill>
            <a:srgbClr val="DB3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928330-6C35-4140-B817-22C3D22A8468}"/>
              </a:ext>
            </a:extLst>
          </p:cNvPr>
          <p:cNvSpPr txBox="1"/>
          <p:nvPr/>
        </p:nvSpPr>
        <p:spPr>
          <a:xfrm>
            <a:off x="310086" y="135208"/>
            <a:ext cx="118819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4000" dirty="0">
                <a:solidFill>
                  <a:schemeClr val="bg1"/>
                </a:solidFill>
                <a:latin typeface="Showcard Gothic" panose="04020904020102020604" pitchFamily="82" charset="0"/>
                <a:ea typeface="Schoolbell" panose="02000000000000000000" pitchFamily="2" charset="0"/>
                <a:cs typeface="Arial" panose="020B0604020202020204" pitchFamily="34" charset="0"/>
              </a:rPr>
              <a:t>Perfectly </a:t>
            </a:r>
            <a:r>
              <a:rPr lang="en-GB" altLang="en-US" sz="4000" dirty="0" err="1">
                <a:solidFill>
                  <a:schemeClr val="bg1"/>
                </a:solidFill>
                <a:latin typeface="Showcard Gothic" panose="04020904020102020604" pitchFamily="82" charset="0"/>
                <a:ea typeface="Schoolbell" panose="02000000000000000000" pitchFamily="2" charset="0"/>
                <a:cs typeface="Arial" panose="020B0604020202020204" pitchFamily="34" charset="0"/>
              </a:rPr>
              <a:t>norman</a:t>
            </a:r>
            <a:endParaRPr lang="en-GB" altLang="en-US" sz="4000" dirty="0">
              <a:solidFill>
                <a:schemeClr val="bg1"/>
              </a:solidFill>
              <a:latin typeface="Showcard Gothic" panose="04020904020102020604" pitchFamily="82" charset="0"/>
              <a:ea typeface="Schoolbell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Online Media 1" title="Perfectly Norman by Tom Percival | Read by Teacher Charla">
            <a:hlinkClick r:id="" action="ppaction://media"/>
            <a:extLst>
              <a:ext uri="{FF2B5EF4-FFF2-40B4-BE49-F238E27FC236}">
                <a16:creationId xmlns:a16="http://schemas.microsoft.com/office/drawing/2014/main" id="{CED696DC-DE3B-420C-BA60-798C0F4FE14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54100" y="1270000"/>
            <a:ext cx="9887750" cy="558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7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5BE6CD-D8FC-4351-8902-7CB171D71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5263" cy="695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1AC77A7-D1C1-47A8-A0D3-000C51849ADF}"/>
              </a:ext>
            </a:extLst>
          </p:cNvPr>
          <p:cNvSpPr/>
          <p:nvPr/>
        </p:nvSpPr>
        <p:spPr>
          <a:xfrm>
            <a:off x="0" y="2120900"/>
            <a:ext cx="12077700" cy="389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65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5BE6CD-D8FC-4351-8902-7CB171D71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5263" cy="69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34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650661-B3D1-436D-98C6-678500864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136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3586C89-782F-41C6-84CF-EB2CEB6D8473}"/>
              </a:ext>
            </a:extLst>
          </p:cNvPr>
          <p:cNvSpPr/>
          <p:nvPr/>
        </p:nvSpPr>
        <p:spPr>
          <a:xfrm>
            <a:off x="4762500" y="2146300"/>
            <a:ext cx="6248400" cy="392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31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650661-B3D1-436D-98C6-678500864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1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57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9C4925-FA7A-4A55-8D46-813D31A41B4A}"/>
              </a:ext>
            </a:extLst>
          </p:cNvPr>
          <p:cNvSpPr/>
          <p:nvPr/>
        </p:nvSpPr>
        <p:spPr>
          <a:xfrm>
            <a:off x="0" y="-45473"/>
            <a:ext cx="12215273" cy="1823474"/>
          </a:xfrm>
          <a:prstGeom prst="rect">
            <a:avLst/>
          </a:prstGeom>
          <a:solidFill>
            <a:srgbClr val="DB3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928330-6C35-4140-B817-22C3D22A8468}"/>
              </a:ext>
            </a:extLst>
          </p:cNvPr>
          <p:cNvSpPr txBox="1"/>
          <p:nvPr/>
        </p:nvSpPr>
        <p:spPr>
          <a:xfrm>
            <a:off x="310086" y="135208"/>
            <a:ext cx="118819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4000" dirty="0">
                <a:solidFill>
                  <a:schemeClr val="bg1"/>
                </a:solidFill>
                <a:latin typeface="Showcard Gothic" panose="04020904020102020604" pitchFamily="82" charset="0"/>
                <a:ea typeface="Schoolbell" panose="02000000000000000000" pitchFamily="2" charset="0"/>
                <a:cs typeface="Arial" panose="020B0604020202020204" pitchFamily="34" charset="0"/>
              </a:rPr>
              <a:t>How did he feel when he covered up his wonderful wings?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AE94423-47F8-48D0-B8ED-9628620E5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12" y="2326982"/>
            <a:ext cx="4804042" cy="3638754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81E41CD-7DBC-4C2D-B0CA-AB19B9634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809" y="2326982"/>
            <a:ext cx="4804041" cy="3638753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0905B914-11BE-4A3B-AE3E-0A35FE908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332" y="5918200"/>
            <a:ext cx="2075213" cy="79222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5EA2A58-6EBB-4A2F-8CB4-18460E41C24C}"/>
              </a:ext>
            </a:extLst>
          </p:cNvPr>
          <p:cNvSpPr/>
          <p:nvPr/>
        </p:nvSpPr>
        <p:spPr>
          <a:xfrm>
            <a:off x="0" y="2120900"/>
            <a:ext cx="12077700" cy="389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77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9C4925-FA7A-4A55-8D46-813D31A41B4A}"/>
              </a:ext>
            </a:extLst>
          </p:cNvPr>
          <p:cNvSpPr/>
          <p:nvPr/>
        </p:nvSpPr>
        <p:spPr>
          <a:xfrm>
            <a:off x="0" y="-45473"/>
            <a:ext cx="12215273" cy="1823474"/>
          </a:xfrm>
          <a:prstGeom prst="rect">
            <a:avLst/>
          </a:prstGeom>
          <a:solidFill>
            <a:srgbClr val="DB37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928330-6C35-4140-B817-22C3D22A8468}"/>
              </a:ext>
            </a:extLst>
          </p:cNvPr>
          <p:cNvSpPr txBox="1"/>
          <p:nvPr/>
        </p:nvSpPr>
        <p:spPr>
          <a:xfrm>
            <a:off x="310086" y="135208"/>
            <a:ext cx="118819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4000" dirty="0">
                <a:solidFill>
                  <a:schemeClr val="bg1"/>
                </a:solidFill>
                <a:latin typeface="Showcard Gothic" panose="04020904020102020604" pitchFamily="82" charset="0"/>
                <a:ea typeface="Schoolbell" panose="02000000000000000000" pitchFamily="2" charset="0"/>
                <a:cs typeface="Arial" panose="020B0604020202020204" pitchFamily="34" charset="0"/>
              </a:rPr>
              <a:t>How did he feel when he covered up his wonderful wings?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AE94423-47F8-48D0-B8ED-9628620E5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12" y="2326982"/>
            <a:ext cx="4804042" cy="3638754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81E41CD-7DBC-4C2D-B0CA-AB19B9634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809" y="2326982"/>
            <a:ext cx="4804041" cy="3638753"/>
          </a:xfrm>
          <a:prstGeom prst="rect">
            <a:avLst/>
          </a:prstGeom>
        </p:spPr>
      </p:pic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0905B914-11BE-4A3B-AE3E-0A35FE908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332" y="5918200"/>
            <a:ext cx="2075213" cy="79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236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5BD79-D77A-423C-89DA-07379016C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67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4237A5-B95A-44D4-959C-F0510ACBF05D}"/>
              </a:ext>
            </a:extLst>
          </p:cNvPr>
          <p:cNvSpPr/>
          <p:nvPr/>
        </p:nvSpPr>
        <p:spPr>
          <a:xfrm>
            <a:off x="0" y="2120900"/>
            <a:ext cx="12077700" cy="389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59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5BD79-D77A-423C-89DA-07379016C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06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F8CE6C-21D7-441F-A781-365119832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6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98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1BE07E-6D5A-419E-931A-B90F67707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56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9C4925-FA7A-4A55-8D46-813D31A41B4A}"/>
              </a:ext>
            </a:extLst>
          </p:cNvPr>
          <p:cNvSpPr/>
          <p:nvPr/>
        </p:nvSpPr>
        <p:spPr>
          <a:xfrm>
            <a:off x="0" y="-45474"/>
            <a:ext cx="12215273" cy="16848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928330-6C35-4140-B817-22C3D22A8468}"/>
              </a:ext>
            </a:extLst>
          </p:cNvPr>
          <p:cNvSpPr txBox="1"/>
          <p:nvPr/>
        </p:nvSpPr>
        <p:spPr>
          <a:xfrm>
            <a:off x="310086" y="135208"/>
            <a:ext cx="118819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4000" dirty="0">
                <a:solidFill>
                  <a:schemeClr val="bg1"/>
                </a:solidFill>
                <a:latin typeface="Showcard Gothic" panose="04020904020102020604" pitchFamily="82" charset="0"/>
                <a:ea typeface="Schoolbell" panose="02000000000000000000" pitchFamily="2" charset="0"/>
                <a:cs typeface="Arial" panose="020B0604020202020204" pitchFamily="34" charset="0"/>
              </a:rPr>
              <a:t>Why is it important to find ways to express ourselves?</a:t>
            </a:r>
            <a:endParaRPr lang="en-US" altLang="en-US" sz="4000" dirty="0">
              <a:solidFill>
                <a:schemeClr val="bg1"/>
              </a:solidFill>
              <a:latin typeface="Showcard Gothic" panose="04020904020102020604" pitchFamily="82" charset="0"/>
              <a:ea typeface="Schoolbell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72192E-970C-4DA5-A1E4-4510439B5524}"/>
              </a:ext>
            </a:extLst>
          </p:cNvPr>
          <p:cNvSpPr txBox="1"/>
          <p:nvPr/>
        </p:nvSpPr>
        <p:spPr>
          <a:xfrm>
            <a:off x="310086" y="2376587"/>
            <a:ext cx="12192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000" dirty="0">
                <a:latin typeface="Schoolbell" panose="02000000000000000000" pitchFamily="2" charset="0"/>
                <a:ea typeface="Schoolbell" panose="02000000000000000000" pitchFamily="2" charset="0"/>
              </a:rPr>
              <a:t>It can help us understand our thoughts and feelings better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GB" sz="3000" dirty="0">
              <a:latin typeface="Schoolbell" panose="02000000000000000000" pitchFamily="2" charset="0"/>
              <a:ea typeface="Schoolbell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000" dirty="0">
                <a:latin typeface="Schoolbell" panose="02000000000000000000" pitchFamily="2" charset="0"/>
                <a:ea typeface="Schoolbell" panose="02000000000000000000" pitchFamily="2" charset="0"/>
              </a:rPr>
              <a:t>We can become better equipped to deal with big thoughts and feelings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GB" sz="3000" dirty="0">
              <a:latin typeface="Schoolbell" panose="02000000000000000000" pitchFamily="2" charset="0"/>
              <a:ea typeface="Schoolbell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000" dirty="0">
                <a:latin typeface="Schoolbell" panose="02000000000000000000" pitchFamily="2" charset="0"/>
                <a:ea typeface="Schoolbell" panose="02000000000000000000" pitchFamily="2" charset="0"/>
              </a:rPr>
              <a:t>Makes us feel better about ourselves – more confident in who we are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GB" sz="3000" dirty="0">
              <a:latin typeface="Schoolbell" panose="02000000000000000000" pitchFamily="2" charset="0"/>
              <a:ea typeface="Schoolbell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000" dirty="0">
                <a:latin typeface="Schoolbell" panose="02000000000000000000" pitchFamily="2" charset="0"/>
                <a:ea typeface="Schoolbell" panose="02000000000000000000" pitchFamily="2" charset="0"/>
              </a:rPr>
              <a:t>Improves our emotional and mental health 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7FC3A0E2-0D3E-4F8E-B566-9BC00CA9D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332" y="5918200"/>
            <a:ext cx="2075213" cy="79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09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928330-6C35-4140-B817-22C3D22A8468}"/>
              </a:ext>
            </a:extLst>
          </p:cNvPr>
          <p:cNvSpPr txBox="1"/>
          <p:nvPr/>
        </p:nvSpPr>
        <p:spPr>
          <a:xfrm>
            <a:off x="310086" y="135208"/>
            <a:ext cx="118819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4000" dirty="0">
                <a:solidFill>
                  <a:schemeClr val="bg1"/>
                </a:solidFill>
                <a:latin typeface="Showcard Gothic" panose="04020904020102020604" pitchFamily="82" charset="0"/>
                <a:ea typeface="Schoolbell" panose="02000000000000000000" pitchFamily="2" charset="0"/>
                <a:cs typeface="Arial" panose="020B0604020202020204" pitchFamily="34" charset="0"/>
              </a:rPr>
              <a:t>How does it </a:t>
            </a:r>
            <a:r>
              <a:rPr lang="en-GB" altLang="en-US" sz="4000" dirty="0" err="1">
                <a:solidFill>
                  <a:schemeClr val="bg1"/>
                </a:solidFill>
                <a:latin typeface="Showcard Gothic" panose="04020904020102020604" pitchFamily="82" charset="0"/>
                <a:ea typeface="Schoolbell" panose="02000000000000000000" pitchFamily="2" charset="0"/>
                <a:cs typeface="Arial" panose="020B0604020202020204" pitchFamily="34" charset="0"/>
              </a:rPr>
              <a:t>fel</a:t>
            </a:r>
            <a:r>
              <a:rPr lang="en-GB" altLang="en-US" sz="4000" dirty="0">
                <a:solidFill>
                  <a:schemeClr val="bg1"/>
                </a:solidFill>
                <a:latin typeface="Showcard Gothic" panose="04020904020102020604" pitchFamily="82" charset="0"/>
                <a:ea typeface="Schoolbell" panose="02000000000000000000" pitchFamily="2" charset="0"/>
                <a:cs typeface="Arial" panose="020B0604020202020204" pitchFamily="34" charset="0"/>
              </a:rPr>
              <a:t> when we think creatively to express ourselves?</a:t>
            </a:r>
            <a:endParaRPr lang="en-US" altLang="en-US" sz="4000" dirty="0">
              <a:solidFill>
                <a:schemeClr val="bg1"/>
              </a:solidFill>
              <a:latin typeface="Showcard Gothic" panose="04020904020102020604" pitchFamily="82" charset="0"/>
              <a:ea typeface="Schoolbell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CDDF7-08F7-4C74-A533-8E1E71BAE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0" y="0"/>
            <a:ext cx="12319000" cy="68484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9E6AFF-6FB7-4EE6-8389-A62BEE68FBEF}"/>
              </a:ext>
            </a:extLst>
          </p:cNvPr>
          <p:cNvSpPr/>
          <p:nvPr/>
        </p:nvSpPr>
        <p:spPr>
          <a:xfrm>
            <a:off x="-127000" y="2070100"/>
            <a:ext cx="12319000" cy="375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74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928330-6C35-4140-B817-22C3D22A8468}"/>
              </a:ext>
            </a:extLst>
          </p:cNvPr>
          <p:cNvSpPr txBox="1"/>
          <p:nvPr/>
        </p:nvSpPr>
        <p:spPr>
          <a:xfrm>
            <a:off x="310086" y="135208"/>
            <a:ext cx="118819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en-US" sz="4000" dirty="0">
                <a:solidFill>
                  <a:schemeClr val="bg1"/>
                </a:solidFill>
                <a:latin typeface="Showcard Gothic" panose="04020904020102020604" pitchFamily="82" charset="0"/>
                <a:ea typeface="Schoolbell" panose="02000000000000000000" pitchFamily="2" charset="0"/>
                <a:cs typeface="Arial" panose="020B0604020202020204" pitchFamily="34" charset="0"/>
              </a:rPr>
              <a:t>How does it </a:t>
            </a:r>
            <a:r>
              <a:rPr lang="en-GB" altLang="en-US" sz="4000" dirty="0" err="1">
                <a:solidFill>
                  <a:schemeClr val="bg1"/>
                </a:solidFill>
                <a:latin typeface="Showcard Gothic" panose="04020904020102020604" pitchFamily="82" charset="0"/>
                <a:ea typeface="Schoolbell" panose="02000000000000000000" pitchFamily="2" charset="0"/>
                <a:cs typeface="Arial" panose="020B0604020202020204" pitchFamily="34" charset="0"/>
              </a:rPr>
              <a:t>fel</a:t>
            </a:r>
            <a:r>
              <a:rPr lang="en-GB" altLang="en-US" sz="4000" dirty="0">
                <a:solidFill>
                  <a:schemeClr val="bg1"/>
                </a:solidFill>
                <a:latin typeface="Showcard Gothic" panose="04020904020102020604" pitchFamily="82" charset="0"/>
                <a:ea typeface="Schoolbell" panose="02000000000000000000" pitchFamily="2" charset="0"/>
                <a:cs typeface="Arial" panose="020B0604020202020204" pitchFamily="34" charset="0"/>
              </a:rPr>
              <a:t> when we think creatively to express ourselves?</a:t>
            </a:r>
            <a:endParaRPr lang="en-US" altLang="en-US" sz="4000" dirty="0">
              <a:solidFill>
                <a:schemeClr val="bg1"/>
              </a:solidFill>
              <a:latin typeface="Showcard Gothic" panose="04020904020102020604" pitchFamily="82" charset="0"/>
              <a:ea typeface="Schoolbell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CDDF7-08F7-4C74-A533-8E1E71BAE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1900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65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930B8ACB-8B3C-4D21-80A7-206F39965C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915" y="5786518"/>
            <a:ext cx="3020090" cy="11529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37CC54-62FF-4392-8F3C-088382540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0" y="0"/>
            <a:ext cx="121707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78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9C4925-FA7A-4A55-8D46-813D31A41B4A}"/>
              </a:ext>
            </a:extLst>
          </p:cNvPr>
          <p:cNvSpPr/>
          <p:nvPr/>
        </p:nvSpPr>
        <p:spPr>
          <a:xfrm>
            <a:off x="0" y="-45474"/>
            <a:ext cx="12215273" cy="16848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Online Media 1" title="Made with Pond5: Express Yourself">
            <a:hlinkClick r:id="" action="ppaction://media"/>
            <a:extLst>
              <a:ext uri="{FF2B5EF4-FFF2-40B4-BE49-F238E27FC236}">
                <a16:creationId xmlns:a16="http://schemas.microsoft.com/office/drawing/2014/main" id="{99B657E1-A005-4A68-946C-D58250FA8F9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78229" y="1770222"/>
            <a:ext cx="8370621" cy="47294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CF1E73-E10B-4C48-9B8E-D23BCE9C6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5475"/>
            <a:ext cx="12199002" cy="168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8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82187B-C5E4-42FF-9630-B76097E9D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99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7BAE77-5B42-4B98-BAD3-7B0189EA5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42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86B626-0D36-4323-A7BF-33D6ADFF6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1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39A0BC-066D-4508-A1A2-58222BCE2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7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549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4BA134-7EB6-4E51-86F2-F20BD1428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257" cy="690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34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59C5140C-07B1-4834-B96A-D0E66B17E59C}"/>
              </a:ext>
            </a:extLst>
          </p:cNvPr>
          <p:cNvSpPr txBox="1"/>
          <p:nvPr/>
        </p:nvSpPr>
        <p:spPr>
          <a:xfrm>
            <a:off x="8178800" y="127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218057-E8BF-4607-B9FA-090E852C6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00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49968</TotalTime>
  <Words>130</Words>
  <Application>Microsoft Office PowerPoint</Application>
  <PresentationFormat>Widescreen</PresentationFormat>
  <Paragraphs>18</Paragraphs>
  <Slides>24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Schoolbell</vt:lpstr>
      <vt:lpstr>Showcard Gothic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</dc:creator>
  <cp:lastModifiedBy>natalie jewitt</cp:lastModifiedBy>
  <cp:revision>296</cp:revision>
  <cp:lastPrinted>2019-01-23T10:34:10Z</cp:lastPrinted>
  <dcterms:modified xsi:type="dcterms:W3CDTF">2021-01-29T13:49:39Z</dcterms:modified>
</cp:coreProperties>
</file>